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3205400" cy="324040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127E"/>
    <a:srgbClr val="001DC8"/>
    <a:srgbClr val="788CFF"/>
    <a:srgbClr val="212121"/>
    <a:srgbClr val="D50000"/>
    <a:srgbClr val="C62828"/>
    <a:srgbClr val="B71C1C"/>
    <a:srgbClr val="BDC6FF"/>
    <a:srgbClr val="C5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3" autoAdjust="0"/>
    <p:restoredTop sz="94660"/>
  </p:normalViewPr>
  <p:slideViewPr>
    <p:cSldViewPr snapToGrid="0">
      <p:cViewPr varScale="1">
        <p:scale>
          <a:sx n="20" d="100"/>
          <a:sy n="20" d="100"/>
        </p:scale>
        <p:origin x="1065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405" y="5303165"/>
            <a:ext cx="36724590" cy="11281410"/>
          </a:xfrm>
        </p:spPr>
        <p:txBody>
          <a:bodyPr anchor="b"/>
          <a:lstStyle>
            <a:lvl1pPr algn="ctr">
              <a:defRPr sz="28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675" y="17019630"/>
            <a:ext cx="32404050" cy="7823475"/>
          </a:xfrm>
        </p:spPr>
        <p:txBody>
          <a:bodyPr/>
          <a:lstStyle>
            <a:lvl1pPr marL="0" indent="0" algn="ctr">
              <a:buNone/>
              <a:defRPr sz="11340"/>
            </a:lvl1pPr>
            <a:lvl2pPr marL="2160270" indent="0" algn="ctr">
              <a:buNone/>
              <a:defRPr sz="9450"/>
            </a:lvl2pPr>
            <a:lvl3pPr marL="4320540" indent="0" algn="ctr">
              <a:buNone/>
              <a:defRPr sz="8505"/>
            </a:lvl3pPr>
            <a:lvl4pPr marL="6480810" indent="0" algn="ctr">
              <a:buNone/>
              <a:defRPr sz="7560"/>
            </a:lvl4pPr>
            <a:lvl5pPr marL="8641080" indent="0" algn="ctr">
              <a:buNone/>
              <a:defRPr sz="7560"/>
            </a:lvl5pPr>
            <a:lvl6pPr marL="10801350" indent="0" algn="ctr">
              <a:buNone/>
              <a:defRPr sz="7560"/>
            </a:lvl6pPr>
            <a:lvl7pPr marL="12961620" indent="0" algn="ctr">
              <a:buNone/>
              <a:defRPr sz="7560"/>
            </a:lvl7pPr>
            <a:lvl8pPr marL="15121890" indent="0" algn="ctr">
              <a:buNone/>
              <a:defRPr sz="7560"/>
            </a:lvl8pPr>
            <a:lvl9pPr marL="17282160" indent="0" algn="ctr">
              <a:buNone/>
              <a:defRPr sz="75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3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52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8867" y="1725215"/>
            <a:ext cx="9316164" cy="274609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373" y="1725215"/>
            <a:ext cx="27408426" cy="2746093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59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871" y="8078519"/>
            <a:ext cx="37264658" cy="13479182"/>
          </a:xfrm>
        </p:spPr>
        <p:txBody>
          <a:bodyPr anchor="b"/>
          <a:lstStyle>
            <a:lvl1pPr>
              <a:defRPr sz="28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871" y="21685220"/>
            <a:ext cx="37264658" cy="7088384"/>
          </a:xfrm>
        </p:spPr>
        <p:txBody>
          <a:bodyPr/>
          <a:lstStyle>
            <a:lvl1pPr marL="0" indent="0">
              <a:buNone/>
              <a:defRPr sz="11340">
                <a:solidFill>
                  <a:schemeClr val="tx1"/>
                </a:solidFill>
              </a:defRPr>
            </a:lvl1pPr>
            <a:lvl2pPr marL="2160270" indent="0">
              <a:buNone/>
              <a:defRPr sz="945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29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371" y="8626078"/>
            <a:ext cx="18362295" cy="205600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2734" y="8626078"/>
            <a:ext cx="18362295" cy="205600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4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998" y="1725223"/>
            <a:ext cx="37264658" cy="626328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6003" y="7943495"/>
            <a:ext cx="18277907" cy="3892984"/>
          </a:xfrm>
        </p:spPr>
        <p:txBody>
          <a:bodyPr anchor="b"/>
          <a:lstStyle>
            <a:lvl1pPr marL="0" indent="0">
              <a:buNone/>
              <a:defRPr sz="11340" b="1"/>
            </a:lvl1pPr>
            <a:lvl2pPr marL="2160270" indent="0">
              <a:buNone/>
              <a:defRPr sz="9450" b="1"/>
            </a:lvl2pPr>
            <a:lvl3pPr marL="4320540" indent="0">
              <a:buNone/>
              <a:defRPr sz="8505" b="1"/>
            </a:lvl3pPr>
            <a:lvl4pPr marL="6480810" indent="0">
              <a:buNone/>
              <a:defRPr sz="7560" b="1"/>
            </a:lvl4pPr>
            <a:lvl5pPr marL="8641080" indent="0">
              <a:buNone/>
              <a:defRPr sz="7560" b="1"/>
            </a:lvl5pPr>
            <a:lvl6pPr marL="10801350" indent="0">
              <a:buNone/>
              <a:defRPr sz="7560" b="1"/>
            </a:lvl6pPr>
            <a:lvl7pPr marL="12961620" indent="0">
              <a:buNone/>
              <a:defRPr sz="7560" b="1"/>
            </a:lvl7pPr>
            <a:lvl8pPr marL="15121890" indent="0">
              <a:buNone/>
              <a:defRPr sz="7560" b="1"/>
            </a:lvl8pPr>
            <a:lvl9pPr marL="17282160" indent="0">
              <a:buNone/>
              <a:defRPr sz="75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6003" y="11836480"/>
            <a:ext cx="18277907" cy="174096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2736" y="7943495"/>
            <a:ext cx="18367922" cy="3892984"/>
          </a:xfrm>
        </p:spPr>
        <p:txBody>
          <a:bodyPr anchor="b"/>
          <a:lstStyle>
            <a:lvl1pPr marL="0" indent="0">
              <a:buNone/>
              <a:defRPr sz="11340" b="1"/>
            </a:lvl1pPr>
            <a:lvl2pPr marL="2160270" indent="0">
              <a:buNone/>
              <a:defRPr sz="9450" b="1"/>
            </a:lvl2pPr>
            <a:lvl3pPr marL="4320540" indent="0">
              <a:buNone/>
              <a:defRPr sz="8505" b="1"/>
            </a:lvl3pPr>
            <a:lvl4pPr marL="6480810" indent="0">
              <a:buNone/>
              <a:defRPr sz="7560" b="1"/>
            </a:lvl4pPr>
            <a:lvl5pPr marL="8641080" indent="0">
              <a:buNone/>
              <a:defRPr sz="7560" b="1"/>
            </a:lvl5pPr>
            <a:lvl6pPr marL="10801350" indent="0">
              <a:buNone/>
              <a:defRPr sz="7560" b="1"/>
            </a:lvl6pPr>
            <a:lvl7pPr marL="12961620" indent="0">
              <a:buNone/>
              <a:defRPr sz="7560" b="1"/>
            </a:lvl7pPr>
            <a:lvl8pPr marL="15121890" indent="0">
              <a:buNone/>
              <a:defRPr sz="7560" b="1"/>
            </a:lvl8pPr>
            <a:lvl9pPr marL="17282160" indent="0">
              <a:buNone/>
              <a:defRPr sz="75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2736" y="11836480"/>
            <a:ext cx="18367922" cy="174096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42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32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11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999" y="2160270"/>
            <a:ext cx="13934866" cy="7560945"/>
          </a:xfrm>
        </p:spPr>
        <p:txBody>
          <a:bodyPr anchor="b"/>
          <a:lstStyle>
            <a:lvl1pPr>
              <a:defRPr sz="151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7922" y="4665590"/>
            <a:ext cx="21872734" cy="23027878"/>
          </a:xfrm>
        </p:spPr>
        <p:txBody>
          <a:bodyPr/>
          <a:lstStyle>
            <a:lvl1pPr>
              <a:defRPr sz="15120"/>
            </a:lvl1pPr>
            <a:lvl2pPr>
              <a:defRPr sz="13230"/>
            </a:lvl2pPr>
            <a:lvl3pPr>
              <a:defRPr sz="11340"/>
            </a:lvl3pPr>
            <a:lvl4pPr>
              <a:defRPr sz="9450"/>
            </a:lvl4pPr>
            <a:lvl5pPr>
              <a:defRPr sz="9450"/>
            </a:lvl5pPr>
            <a:lvl6pPr>
              <a:defRPr sz="9450"/>
            </a:lvl6pPr>
            <a:lvl7pPr>
              <a:defRPr sz="9450"/>
            </a:lvl7pPr>
            <a:lvl8pPr>
              <a:defRPr sz="9450"/>
            </a:lvl8pPr>
            <a:lvl9pPr>
              <a:defRPr sz="94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999" y="9721215"/>
            <a:ext cx="13934866" cy="18009753"/>
          </a:xfrm>
        </p:spPr>
        <p:txBody>
          <a:bodyPr/>
          <a:lstStyle>
            <a:lvl1pPr marL="0" indent="0">
              <a:buNone/>
              <a:defRPr sz="7560"/>
            </a:lvl1pPr>
            <a:lvl2pPr marL="2160270" indent="0">
              <a:buNone/>
              <a:defRPr sz="6615"/>
            </a:lvl2pPr>
            <a:lvl3pPr marL="4320540" indent="0">
              <a:buNone/>
              <a:defRPr sz="5670"/>
            </a:lvl3pPr>
            <a:lvl4pPr marL="6480810" indent="0">
              <a:buNone/>
              <a:defRPr sz="4725"/>
            </a:lvl4pPr>
            <a:lvl5pPr marL="8641080" indent="0">
              <a:buNone/>
              <a:defRPr sz="4725"/>
            </a:lvl5pPr>
            <a:lvl6pPr marL="10801350" indent="0">
              <a:buNone/>
              <a:defRPr sz="4725"/>
            </a:lvl6pPr>
            <a:lvl7pPr marL="12961620" indent="0">
              <a:buNone/>
              <a:defRPr sz="4725"/>
            </a:lvl7pPr>
            <a:lvl8pPr marL="15121890" indent="0">
              <a:buNone/>
              <a:defRPr sz="4725"/>
            </a:lvl8pPr>
            <a:lvl9pPr marL="17282160" indent="0">
              <a:buNone/>
              <a:defRPr sz="47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54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999" y="2160270"/>
            <a:ext cx="13934866" cy="7560945"/>
          </a:xfrm>
        </p:spPr>
        <p:txBody>
          <a:bodyPr anchor="b"/>
          <a:lstStyle>
            <a:lvl1pPr>
              <a:defRPr sz="151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7922" y="4665590"/>
            <a:ext cx="21872734" cy="23027878"/>
          </a:xfrm>
        </p:spPr>
        <p:txBody>
          <a:bodyPr anchor="t"/>
          <a:lstStyle>
            <a:lvl1pPr marL="0" indent="0">
              <a:buNone/>
              <a:defRPr sz="15120"/>
            </a:lvl1pPr>
            <a:lvl2pPr marL="2160270" indent="0">
              <a:buNone/>
              <a:defRPr sz="13230"/>
            </a:lvl2pPr>
            <a:lvl3pPr marL="4320540" indent="0">
              <a:buNone/>
              <a:defRPr sz="11340"/>
            </a:lvl3pPr>
            <a:lvl4pPr marL="6480810" indent="0">
              <a:buNone/>
              <a:defRPr sz="9450"/>
            </a:lvl4pPr>
            <a:lvl5pPr marL="8641080" indent="0">
              <a:buNone/>
              <a:defRPr sz="9450"/>
            </a:lvl5pPr>
            <a:lvl6pPr marL="10801350" indent="0">
              <a:buNone/>
              <a:defRPr sz="9450"/>
            </a:lvl6pPr>
            <a:lvl7pPr marL="12961620" indent="0">
              <a:buNone/>
              <a:defRPr sz="9450"/>
            </a:lvl7pPr>
            <a:lvl8pPr marL="15121890" indent="0">
              <a:buNone/>
              <a:defRPr sz="9450"/>
            </a:lvl8pPr>
            <a:lvl9pPr marL="17282160" indent="0">
              <a:buNone/>
              <a:defRPr sz="945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999" y="9721215"/>
            <a:ext cx="13934866" cy="18009753"/>
          </a:xfrm>
        </p:spPr>
        <p:txBody>
          <a:bodyPr/>
          <a:lstStyle>
            <a:lvl1pPr marL="0" indent="0">
              <a:buNone/>
              <a:defRPr sz="7560"/>
            </a:lvl1pPr>
            <a:lvl2pPr marL="2160270" indent="0">
              <a:buNone/>
              <a:defRPr sz="6615"/>
            </a:lvl2pPr>
            <a:lvl3pPr marL="4320540" indent="0">
              <a:buNone/>
              <a:defRPr sz="5670"/>
            </a:lvl3pPr>
            <a:lvl4pPr marL="6480810" indent="0">
              <a:buNone/>
              <a:defRPr sz="4725"/>
            </a:lvl4pPr>
            <a:lvl5pPr marL="8641080" indent="0">
              <a:buNone/>
              <a:defRPr sz="4725"/>
            </a:lvl5pPr>
            <a:lvl6pPr marL="10801350" indent="0">
              <a:buNone/>
              <a:defRPr sz="4725"/>
            </a:lvl6pPr>
            <a:lvl7pPr marL="12961620" indent="0">
              <a:buNone/>
              <a:defRPr sz="4725"/>
            </a:lvl7pPr>
            <a:lvl8pPr marL="15121890" indent="0">
              <a:buNone/>
              <a:defRPr sz="4725"/>
            </a:lvl8pPr>
            <a:lvl9pPr marL="17282160" indent="0">
              <a:buNone/>
              <a:defRPr sz="47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97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371" y="1725223"/>
            <a:ext cx="37264658" cy="6263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371" y="8626078"/>
            <a:ext cx="37264658" cy="2056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371" y="30033761"/>
            <a:ext cx="9721215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F18B-851B-473A-B7EA-A2136B26FF29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1789" y="30033761"/>
            <a:ext cx="14581823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3814" y="30033761"/>
            <a:ext cx="9721215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FD3F-CD9B-449E-AFD5-2AEA5EEAF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47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20540" rtl="0" eaLnBrk="1" latinLnBrk="0" hangingPunct="1">
        <a:lnSpc>
          <a:spcPct val="90000"/>
        </a:lnSpc>
        <a:spcBef>
          <a:spcPct val="0"/>
        </a:spcBef>
        <a:buNone/>
        <a:defRPr sz="207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4320540" rtl="0" eaLnBrk="1" latinLnBrk="0" hangingPunct="1">
        <a:lnSpc>
          <a:spcPct val="90000"/>
        </a:lnSpc>
        <a:spcBef>
          <a:spcPts val="4725"/>
        </a:spcBef>
        <a:buFont typeface="Arial" panose="020B0604020202020204" pitchFamily="34" charset="0"/>
        <a:buChar char="•"/>
        <a:defRPr sz="13230" kern="1200">
          <a:solidFill>
            <a:schemeClr val="tx1"/>
          </a:solidFill>
          <a:latin typeface="+mn-lt"/>
          <a:ea typeface="+mn-ea"/>
          <a:cs typeface="+mn-cs"/>
        </a:defRPr>
      </a:lvl1pPr>
      <a:lvl2pPr marL="324040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1134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945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A77450F-A557-44F9-8718-C023762D3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9441" y="1008352"/>
            <a:ext cx="26446517" cy="35567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vSoC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Efficient Virtual System-on-Chip </a:t>
            </a:r>
            <a:b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Heterogeneous Hardware</a:t>
            </a:r>
            <a:endParaRPr kumimoji="1" lang="zh-CN" altLang="en-US" sz="48700" b="1" dirty="0">
              <a:solidFill>
                <a:srgbClr val="2121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BF355739-85A8-48C8-9800-EBF4379D4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2377" y="4748073"/>
            <a:ext cx="30760643" cy="957857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Jiaxing Qiu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Zijie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Zhou, Yang Li, Zhenhua Li, Feng Qian, Hao Lin, Di Gao,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Haitao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Su, Xin Miao,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Yunhao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Liu,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Tianyin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Xu</a:t>
            </a:r>
          </a:p>
        </p:txBody>
      </p:sp>
      <p:pic>
        <p:nvPicPr>
          <p:cNvPr id="148" name="图片 147" descr="图片包含 游戏机&#10;&#10;描述已自动生成">
            <a:extLst>
              <a:ext uri="{FF2B5EF4-FFF2-40B4-BE49-F238E27FC236}">
                <a16:creationId xmlns:a16="http://schemas.microsoft.com/office/drawing/2014/main" id="{E0DE1A12-F503-45D6-96A4-612D0690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28328" r="9853" b="28401"/>
          <a:stretch/>
        </p:blipFill>
        <p:spPr>
          <a:xfrm>
            <a:off x="36395124" y="1144975"/>
            <a:ext cx="6029884" cy="32727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87EBD6-F4AA-011C-176A-327D6EC83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8851"/>
            <a:ext cx="9265538" cy="28859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07D46BB-AFCB-910B-764B-AF394BAE2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2720" y="23683520"/>
            <a:ext cx="11844090" cy="4737636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E24E3345-21A8-79D7-C3A5-8B715D710D71}"/>
              </a:ext>
            </a:extLst>
          </p:cNvPr>
          <p:cNvSpPr txBox="1"/>
          <p:nvPr/>
        </p:nvSpPr>
        <p:spPr>
          <a:xfrm>
            <a:off x="1717805" y="28825501"/>
            <a:ext cx="117345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/>
              <a:t>SVM Manager</a:t>
            </a:r>
            <a:r>
              <a:rPr lang="en-US" altLang="zh-CN" sz="5400" dirty="0"/>
              <a:t>: globally manages SVM regions and provides direct data paths between virtual devices</a:t>
            </a:r>
          </a:p>
        </p:txBody>
      </p:sp>
      <p:sp>
        <p:nvSpPr>
          <p:cNvPr id="58" name="标题 1">
            <a:extLst>
              <a:ext uri="{FF2B5EF4-FFF2-40B4-BE49-F238E27FC236}">
                <a16:creationId xmlns:a16="http://schemas.microsoft.com/office/drawing/2014/main" id="{5686099D-2C02-F933-08F5-9319158350BC}"/>
              </a:ext>
            </a:extLst>
          </p:cNvPr>
          <p:cNvSpPr txBox="1">
            <a:spLocks/>
          </p:cNvSpPr>
          <p:nvPr/>
        </p:nvSpPr>
        <p:spPr>
          <a:xfrm>
            <a:off x="7952480" y="5899367"/>
            <a:ext cx="25922599" cy="1087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  <a:prstDash val="sysDot"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10799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kumimoji="1" lang="en-US" altLang="zh-CN" sz="7200" b="1" dirty="0">
                <a:solidFill>
                  <a:schemeClr val="accent6"/>
                </a:solidFill>
                <a:latin typeface="+mn-lt"/>
                <a:ea typeface="等线" panose="02010600030101010101" pitchFamily="2" charset="-122"/>
              </a:rPr>
              <a:t>Key to an efficient virtual SoC: virtual SoC ≠ sum(virtual devices)!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89D9D70-CB69-7DDF-767A-BFBF78075C7D}"/>
              </a:ext>
            </a:extLst>
          </p:cNvPr>
          <p:cNvSpPr txBox="1"/>
          <p:nvPr/>
        </p:nvSpPr>
        <p:spPr>
          <a:xfrm>
            <a:off x="15334917" y="28825501"/>
            <a:ext cx="11892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/>
              <a:t>Prefetch Engine:</a:t>
            </a:r>
            <a:r>
              <a:rPr lang="en-US" altLang="zh-CN" sz="5400" dirty="0"/>
              <a:t> provides a robust memory coherence protocol based on semi-asynchronous prefetch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8FEF8AC7-A0AB-3748-6272-B35B1056906C}"/>
              </a:ext>
            </a:extLst>
          </p:cNvPr>
          <p:cNvSpPr txBox="1"/>
          <p:nvPr/>
        </p:nvSpPr>
        <p:spPr>
          <a:xfrm>
            <a:off x="29088679" y="28825501"/>
            <a:ext cx="12351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Virtual Fence</a:t>
            </a:r>
            <a:r>
              <a:rPr lang="en-US" sz="5400" dirty="0"/>
              <a:t>: efficient command access ordering across virtual devices by pushing guest order semantics down to the host</a:t>
            </a: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47275227-5E04-98EB-55A5-103DF757FECA}"/>
              </a:ext>
            </a:extLst>
          </p:cNvPr>
          <p:cNvSpPr txBox="1"/>
          <p:nvPr/>
        </p:nvSpPr>
        <p:spPr>
          <a:xfrm>
            <a:off x="17473823" y="9601783"/>
            <a:ext cx="8937061" cy="121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sz="4800" dirty="0"/>
              <a:t>Unified virtual device architecture with SVM Framework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sz="4800" dirty="0"/>
              <a:t>Exploiting the </a:t>
            </a:r>
            <a:r>
              <a:rPr lang="en-US" altLang="zh-CN" sz="4800" i="1" dirty="0"/>
              <a:t>slack intervals</a:t>
            </a:r>
            <a:r>
              <a:rPr lang="en-US" altLang="zh-CN" sz="4800" dirty="0"/>
              <a:t> of mobile shared memory for ahead-of-time coherence management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sz="4800" dirty="0"/>
              <a:t>1.8-9.0× performance on emerging mobile apps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sz="4800" dirty="0"/>
              <a:t>Adopted by</a:t>
            </a:r>
          </a:p>
          <a:p>
            <a:pPr>
              <a:spcAft>
                <a:spcPts val="2400"/>
              </a:spcAft>
            </a:pPr>
            <a:r>
              <a:rPr lang="en-US" altLang="zh-CN" sz="4800" dirty="0"/>
              <a:t>       </a:t>
            </a:r>
            <a:r>
              <a:rPr lang="en-US" altLang="zh-CN" sz="4800" b="1" dirty="0"/>
              <a:t>HUAWEI </a:t>
            </a:r>
            <a:r>
              <a:rPr lang="en-US" altLang="zh-CN" sz="4800" b="1" dirty="0" err="1"/>
              <a:t>DevEco</a:t>
            </a:r>
            <a:r>
              <a:rPr lang="en-US" altLang="zh-CN" sz="4800" b="1" dirty="0"/>
              <a:t> Studio</a:t>
            </a:r>
            <a:endParaRPr lang="en-US" altLang="zh-CN" sz="4800" dirty="0"/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altLang="zh-CN" sz="4800" dirty="0"/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sz="4800" dirty="0"/>
              <a:t>Source available at</a:t>
            </a:r>
          </a:p>
          <a:p>
            <a:pPr>
              <a:spcAft>
                <a:spcPts val="2400"/>
              </a:spcAft>
            </a:pPr>
            <a:r>
              <a:rPr lang="en-US" altLang="zh-CN" sz="4800" dirty="0"/>
              <a:t>  </a:t>
            </a:r>
          </a:p>
          <a:p>
            <a:pPr>
              <a:spcAft>
                <a:spcPts val="2400"/>
              </a:spcAft>
            </a:pPr>
            <a:r>
              <a:rPr lang="en-US" altLang="zh-CN" sz="4800" dirty="0"/>
              <a:t>  </a:t>
            </a:r>
            <a:endParaRPr lang="en-US" altLang="zh-CN" sz="4800" b="1" dirty="0"/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60786081-09B7-90B3-FAD4-70B539833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0883" y="8654112"/>
            <a:ext cx="16089261" cy="7298500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BE0E7E7-0E1D-82D5-7B9E-6E84B78D996B}"/>
              </a:ext>
            </a:extLst>
          </p:cNvPr>
          <p:cNvCxnSpPr>
            <a:cxnSpLocks/>
          </p:cNvCxnSpPr>
          <p:nvPr/>
        </p:nvCxnSpPr>
        <p:spPr>
          <a:xfrm flipH="1" flipV="1">
            <a:off x="28109293" y="22492923"/>
            <a:ext cx="90300" cy="891790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E75ADA1F-3CAD-F57B-6D31-675B126FB879}"/>
              </a:ext>
            </a:extLst>
          </p:cNvPr>
          <p:cNvSpPr txBox="1"/>
          <p:nvPr/>
        </p:nvSpPr>
        <p:spPr>
          <a:xfrm>
            <a:off x="17147012" y="7701741"/>
            <a:ext cx="7533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/>
              <a:t>System Overview</a:t>
            </a:r>
            <a:endParaRPr lang="zh-CN" altLang="en-US" sz="8000" b="1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E50AAAE-3C74-B82A-FCE9-C5C8FBD5E09E}"/>
              </a:ext>
            </a:extLst>
          </p:cNvPr>
          <p:cNvSpPr txBox="1"/>
          <p:nvPr/>
        </p:nvSpPr>
        <p:spPr>
          <a:xfrm>
            <a:off x="751937" y="7737622"/>
            <a:ext cx="5373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/>
              <a:t>Motivation</a:t>
            </a:r>
            <a:endParaRPr lang="zh-CN" altLang="en-US" sz="8000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F1DF157-34A8-7FBA-F7EF-1BB03B902BDA}"/>
              </a:ext>
            </a:extLst>
          </p:cNvPr>
          <p:cNvSpPr txBox="1"/>
          <p:nvPr/>
        </p:nvSpPr>
        <p:spPr>
          <a:xfrm>
            <a:off x="6898373" y="15952612"/>
            <a:ext cx="8414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7180" defTabSz="914400">
              <a:spcBef>
                <a:spcPct val="0"/>
              </a:spcBef>
            </a:pPr>
            <a:r>
              <a:rPr lang="en-US" altLang="zh-CN" sz="4800" dirty="0">
                <a:ea typeface="+mj-ea"/>
                <a:cs typeface="+mj-cs"/>
              </a:rPr>
              <a:t>Mainstream emulators struggle to run </a:t>
            </a:r>
            <a:r>
              <a:rPr lang="en-US" altLang="zh-CN" sz="4800" i="1" dirty="0">
                <a:ea typeface="+mj-ea"/>
                <a:cs typeface="+mj-cs"/>
              </a:rPr>
              <a:t>emerging apps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34A5FBD-7AEF-6E1F-A610-3F5A55A68DB2}"/>
              </a:ext>
            </a:extLst>
          </p:cNvPr>
          <p:cNvSpPr txBox="1"/>
          <p:nvPr/>
        </p:nvSpPr>
        <p:spPr>
          <a:xfrm>
            <a:off x="836483" y="21947440"/>
            <a:ext cx="6700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/>
              <a:t>System Design</a:t>
            </a:r>
            <a:endParaRPr lang="zh-CN" altLang="en-US" sz="8000" b="1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7EDE606-57D3-C887-F8FA-5D561F844868}"/>
              </a:ext>
            </a:extLst>
          </p:cNvPr>
          <p:cNvSpPr txBox="1"/>
          <p:nvPr/>
        </p:nvSpPr>
        <p:spPr>
          <a:xfrm>
            <a:off x="901837" y="17925609"/>
            <a:ext cx="7661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Use cases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4800" dirty="0"/>
              <a:t>Mobile App development</a:t>
            </a:r>
          </a:p>
        </p:txBody>
      </p:sp>
      <p:pic>
        <p:nvPicPr>
          <p:cNvPr id="145" name="图片 144">
            <a:extLst>
              <a:ext uri="{FF2B5EF4-FFF2-40B4-BE49-F238E27FC236}">
                <a16:creationId xmlns:a16="http://schemas.microsoft.com/office/drawing/2014/main" id="{7D2A8759-4876-5AE0-DBD9-51ACAB1E7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08" y="14138231"/>
            <a:ext cx="6002876" cy="33044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C3CF6-75C7-5638-25EA-2D1E4E45D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88679" y="23683520"/>
            <a:ext cx="11844089" cy="4737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950D5-18F0-87C3-7C28-DDA79ABECD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7805" y="23695572"/>
            <a:ext cx="11358964" cy="47329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CDDB95-E5D7-3A69-9CEE-DBDA88C0CEA5}"/>
              </a:ext>
            </a:extLst>
          </p:cNvPr>
          <p:cNvSpPr/>
          <p:nvPr/>
        </p:nvSpPr>
        <p:spPr>
          <a:xfrm>
            <a:off x="393592" y="7574377"/>
            <a:ext cx="16009192" cy="13793587"/>
          </a:xfrm>
          <a:prstGeom prst="roundRect">
            <a:avLst>
              <a:gd name="adj" fmla="val 2253"/>
            </a:avLst>
          </a:prstGeom>
          <a:noFill/>
          <a:ln w="762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F97632-6B79-B4C5-9CAB-BD5929ECBA1F}"/>
              </a:ext>
            </a:extLst>
          </p:cNvPr>
          <p:cNvSpPr/>
          <p:nvPr/>
        </p:nvSpPr>
        <p:spPr>
          <a:xfrm>
            <a:off x="16933885" y="7574377"/>
            <a:ext cx="25922599" cy="13793586"/>
          </a:xfrm>
          <a:prstGeom prst="roundRect">
            <a:avLst>
              <a:gd name="adj" fmla="val 2253"/>
            </a:avLst>
          </a:prstGeom>
          <a:noFill/>
          <a:ln w="762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AC0294-2CF3-4C28-4A1D-1A941C2A2672}"/>
              </a:ext>
            </a:extLst>
          </p:cNvPr>
          <p:cNvSpPr/>
          <p:nvPr/>
        </p:nvSpPr>
        <p:spPr>
          <a:xfrm>
            <a:off x="303162" y="21827125"/>
            <a:ext cx="42553322" cy="10200938"/>
          </a:xfrm>
          <a:prstGeom prst="roundRect">
            <a:avLst>
              <a:gd name="adj" fmla="val 2253"/>
            </a:avLst>
          </a:prstGeom>
          <a:noFill/>
          <a:ln w="762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连接符 23">
            <a:extLst>
              <a:ext uri="{FF2B5EF4-FFF2-40B4-BE49-F238E27FC236}">
                <a16:creationId xmlns:a16="http://schemas.microsoft.com/office/drawing/2014/main" id="{2237A8F6-3E64-E4D3-69BF-17479CD28979}"/>
              </a:ext>
            </a:extLst>
          </p:cNvPr>
          <p:cNvCxnSpPr>
            <a:cxnSpLocks/>
          </p:cNvCxnSpPr>
          <p:nvPr/>
        </p:nvCxnSpPr>
        <p:spPr>
          <a:xfrm flipH="1" flipV="1">
            <a:off x="14235883" y="22492923"/>
            <a:ext cx="89562" cy="884504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>
            <a:extLst>
              <a:ext uri="{FF2B5EF4-FFF2-40B4-BE49-F238E27FC236}">
                <a16:creationId xmlns:a16="http://schemas.microsoft.com/office/drawing/2014/main" id="{0393D476-D880-C40B-88FF-DF3512C06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4" b="8156"/>
          <a:stretch/>
        </p:blipFill>
        <p:spPr bwMode="auto">
          <a:xfrm>
            <a:off x="17780717" y="16798563"/>
            <a:ext cx="700186" cy="5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10D4C1-7CAA-7370-FE18-C88D94C046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0884" y="16314746"/>
            <a:ext cx="7757944" cy="47773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B0C73B-0904-6C1A-FC5C-8F0898B84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9017" y="16318995"/>
            <a:ext cx="7757944" cy="4774902"/>
          </a:xfrm>
          <a:prstGeom prst="rect">
            <a:avLst/>
          </a:prstGeom>
        </p:spPr>
      </p:pic>
      <p:pic>
        <p:nvPicPr>
          <p:cNvPr id="32" name="Picture 4" descr="Buy Apple Vision Pro - Apple">
            <a:extLst>
              <a:ext uri="{FF2B5EF4-FFF2-40B4-BE49-F238E27FC236}">
                <a16:creationId xmlns:a16="http://schemas.microsoft.com/office/drawing/2014/main" id="{94839D7A-A1DA-6FC2-686D-9DA7333CC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23908" r="23880" b="23015"/>
          <a:stretch/>
        </p:blipFill>
        <p:spPr bwMode="auto">
          <a:xfrm>
            <a:off x="1617151" y="9708061"/>
            <a:ext cx="986382" cy="5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D1A9AC2-4DB9-3F8B-0011-9BA8D4DE10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9316" y="9503846"/>
            <a:ext cx="893739" cy="893739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827EFE-C89B-5D40-EF0D-21472E17CA2C}"/>
              </a:ext>
            </a:extLst>
          </p:cNvPr>
          <p:cNvSpPr/>
          <p:nvPr/>
        </p:nvSpPr>
        <p:spPr bwMode="auto">
          <a:xfrm>
            <a:off x="705255" y="9378778"/>
            <a:ext cx="6432340" cy="1158487"/>
          </a:xfrm>
          <a:prstGeom prst="roundRect">
            <a:avLst>
              <a:gd name="adj" fmla="val 3272"/>
            </a:avLst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46" tIns="91446" rIns="91446" bIns="91446"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B2E578D-9B78-5ADC-6169-1490BCB67D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1860" y="9546592"/>
            <a:ext cx="879129" cy="879129"/>
          </a:xfrm>
          <a:prstGeom prst="rect">
            <a:avLst/>
          </a:prstGeom>
        </p:spPr>
      </p:pic>
      <p:pic>
        <p:nvPicPr>
          <p:cNvPr id="39" name="图片 11" descr="图标&#10;&#10;描述已自动生成">
            <a:extLst>
              <a:ext uri="{FF2B5EF4-FFF2-40B4-BE49-F238E27FC236}">
                <a16:creationId xmlns:a16="http://schemas.microsoft.com/office/drawing/2014/main" id="{431B1137-543B-8E57-CFE3-BB6E4DEE9E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12" y="11730395"/>
            <a:ext cx="882278" cy="882278"/>
          </a:xfrm>
          <a:prstGeom prst="rect">
            <a:avLst/>
          </a:prstGeom>
        </p:spPr>
      </p:pic>
      <p:pic>
        <p:nvPicPr>
          <p:cNvPr id="46" name="图片 13" descr="图标&#10;&#10;描述已自动生成">
            <a:extLst>
              <a:ext uri="{FF2B5EF4-FFF2-40B4-BE49-F238E27FC236}">
                <a16:creationId xmlns:a16="http://schemas.microsoft.com/office/drawing/2014/main" id="{2F22583A-C8BE-93A7-727A-402DCB57BA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19" y="11571697"/>
            <a:ext cx="1069616" cy="1069616"/>
          </a:xfrm>
          <a:prstGeom prst="rect">
            <a:avLst/>
          </a:prstGeom>
        </p:spPr>
      </p:pic>
      <p:pic>
        <p:nvPicPr>
          <p:cNvPr id="48" name="图片 17" descr="徽标, 图标&#10;&#10;描述已自动生成">
            <a:extLst>
              <a:ext uri="{FF2B5EF4-FFF2-40B4-BE49-F238E27FC236}">
                <a16:creationId xmlns:a16="http://schemas.microsoft.com/office/drawing/2014/main" id="{EC4F6B0C-7613-6A54-9809-22A5397265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64" y="11700271"/>
            <a:ext cx="923356" cy="923356"/>
          </a:xfrm>
          <a:prstGeom prst="rect">
            <a:avLst/>
          </a:prstGeom>
        </p:spPr>
      </p:pic>
      <p:pic>
        <p:nvPicPr>
          <p:cNvPr id="49" name="图片 19" descr="图标&#10;&#10;描述已自动生成">
            <a:extLst>
              <a:ext uri="{FF2B5EF4-FFF2-40B4-BE49-F238E27FC236}">
                <a16:creationId xmlns:a16="http://schemas.microsoft.com/office/drawing/2014/main" id="{FA5C2F7C-2E65-666F-E170-2EF1AC0D22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79" y="11717956"/>
            <a:ext cx="923357" cy="923357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2B5BF74-468C-0BD8-3F4B-EE11E7FB70E4}"/>
              </a:ext>
            </a:extLst>
          </p:cNvPr>
          <p:cNvSpPr/>
          <p:nvPr/>
        </p:nvSpPr>
        <p:spPr bwMode="auto">
          <a:xfrm>
            <a:off x="705255" y="11531430"/>
            <a:ext cx="6432340" cy="1219961"/>
          </a:xfrm>
          <a:prstGeom prst="roundRect">
            <a:avLst>
              <a:gd name="adj" fmla="val 3272"/>
            </a:avLst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46" tIns="91446" rIns="91446" bIns="91446"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E09E40A7-DEEB-57D3-B470-90F8A4B38D4B}"/>
              </a:ext>
            </a:extLst>
          </p:cNvPr>
          <p:cNvSpPr/>
          <p:nvPr/>
        </p:nvSpPr>
        <p:spPr>
          <a:xfrm>
            <a:off x="3628715" y="10673542"/>
            <a:ext cx="610522" cy="7396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043B609-C7CD-1FF3-9C5F-015DEB969C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6833" y="8771483"/>
            <a:ext cx="8198633" cy="3715005"/>
          </a:xfrm>
          <a:prstGeom prst="rect">
            <a:avLst/>
          </a:prstGeom>
          <a:effectLst>
            <a:outerShdw blurRad="254000" dist="228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1D195FE-43E9-5068-9BC9-8028810E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796" y="14155281"/>
            <a:ext cx="1195229" cy="11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" descr="QEMU monitoring &amp; observability | Dynatrace Hub">
            <a:extLst>
              <a:ext uri="{FF2B5EF4-FFF2-40B4-BE49-F238E27FC236}">
                <a16:creationId xmlns:a16="http://schemas.microsoft.com/office/drawing/2014/main" id="{1F50A6CC-8FDB-E38B-6FCD-D872D405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30" y="14183622"/>
            <a:ext cx="1195229" cy="11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E1FA137C-3D39-9BDC-73A8-E442C604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164" y="14294562"/>
            <a:ext cx="973351" cy="9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0">
            <a:extLst>
              <a:ext uri="{FF2B5EF4-FFF2-40B4-BE49-F238E27FC236}">
                <a16:creationId xmlns:a16="http://schemas.microsoft.com/office/drawing/2014/main" id="{8696D3E3-BE1F-406F-D553-B38FD592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770" y="14383049"/>
            <a:ext cx="973351" cy="8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47EF0E50-E8E9-9A2D-6A7C-5DF4973BDA6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99123" y="19791688"/>
            <a:ext cx="2808819" cy="435475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2DB9036D-0C18-915B-20BA-4A4F1E9770F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040882" y="20425677"/>
            <a:ext cx="4235586" cy="465449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783A37E8-C46E-B8E2-5B7B-AEED6EA2723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706579" y="19796854"/>
            <a:ext cx="3220145" cy="365025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534A6CB4-077F-69A1-C4D0-CB7A61507A1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3166272" y="19830517"/>
            <a:ext cx="1194740" cy="881587"/>
          </a:xfrm>
          <a:prstGeom prst="rect">
            <a:avLst/>
          </a:prstGeom>
        </p:spPr>
      </p:pic>
      <p:pic>
        <p:nvPicPr>
          <p:cNvPr id="137" name="图片 13">
            <a:extLst>
              <a:ext uri="{FF2B5EF4-FFF2-40B4-BE49-F238E27FC236}">
                <a16:creationId xmlns:a16="http://schemas.microsoft.com/office/drawing/2014/main" id="{A8F0C16F-AD14-8909-E24C-1E1AE97D8019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3" r="31885"/>
          <a:stretch/>
        </p:blipFill>
        <p:spPr>
          <a:xfrm>
            <a:off x="10301924" y="19813132"/>
            <a:ext cx="1800653" cy="1007267"/>
          </a:xfrm>
          <a:prstGeom prst="rect">
            <a:avLst/>
          </a:prstGeom>
        </p:spPr>
      </p:pic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82BEB26C-ACAA-093F-D325-A33C0B649639}"/>
              </a:ext>
            </a:extLst>
          </p:cNvPr>
          <p:cNvSpPr/>
          <p:nvPr/>
        </p:nvSpPr>
        <p:spPr bwMode="auto">
          <a:xfrm>
            <a:off x="8459343" y="14176215"/>
            <a:ext cx="6432340" cy="1219961"/>
          </a:xfrm>
          <a:prstGeom prst="roundRect">
            <a:avLst>
              <a:gd name="adj" fmla="val 3272"/>
            </a:avLst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446" tIns="91446" rIns="91446" bIns="91446" rtlCol="0" anchor="ctr"/>
          <a:lstStyle/>
          <a:p>
            <a:pPr algn="ctr"/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7DEE955-78CD-D319-25B6-A90E5D2A7D63}"/>
              </a:ext>
            </a:extLst>
          </p:cNvPr>
          <p:cNvCxnSpPr>
            <a:cxnSpLocks/>
          </p:cNvCxnSpPr>
          <p:nvPr/>
        </p:nvCxnSpPr>
        <p:spPr>
          <a:xfrm>
            <a:off x="7614734" y="12453554"/>
            <a:ext cx="844609" cy="17300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A9258A4-B6E8-589E-A23B-65AB1658713A}"/>
              </a:ext>
            </a:extLst>
          </p:cNvPr>
          <p:cNvCxnSpPr>
            <a:cxnSpLocks/>
          </p:cNvCxnSpPr>
          <p:nvPr/>
        </p:nvCxnSpPr>
        <p:spPr>
          <a:xfrm flipH="1">
            <a:off x="14882108" y="12453554"/>
            <a:ext cx="923358" cy="17300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2073B893-9347-7587-301E-3695DAAC9077}"/>
              </a:ext>
            </a:extLst>
          </p:cNvPr>
          <p:cNvSpPr txBox="1"/>
          <p:nvPr/>
        </p:nvSpPr>
        <p:spPr>
          <a:xfrm>
            <a:off x="8962763" y="12612673"/>
            <a:ext cx="5950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ea typeface="+mj-ea"/>
                <a:cs typeface="+mj-cs"/>
              </a:rPr>
              <a:t>modular architecture</a:t>
            </a:r>
            <a:endParaRPr lang="en-US" sz="4800" dirty="0"/>
          </a:p>
        </p:txBody>
      </p:sp>
      <p:sp>
        <p:nvSpPr>
          <p:cNvPr id="171" name="文本框 61">
            <a:extLst>
              <a:ext uri="{FF2B5EF4-FFF2-40B4-BE49-F238E27FC236}">
                <a16:creationId xmlns:a16="http://schemas.microsoft.com/office/drawing/2014/main" id="{C29E12E1-932B-C68F-FF00-E48FC470DCA7}"/>
              </a:ext>
            </a:extLst>
          </p:cNvPr>
          <p:cNvSpPr txBox="1"/>
          <p:nvPr/>
        </p:nvSpPr>
        <p:spPr>
          <a:xfrm>
            <a:off x="8867945" y="17925609"/>
            <a:ext cx="6835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48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zh-CN" sz="4800" dirty="0"/>
              <a:t>Mobile Cloud Compute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FFC4AAD-C039-A8E2-A524-E43F442853F7}"/>
              </a:ext>
            </a:extLst>
          </p:cNvPr>
          <p:cNvSpPr/>
          <p:nvPr/>
        </p:nvSpPr>
        <p:spPr bwMode="auto">
          <a:xfrm>
            <a:off x="27644501" y="20539295"/>
            <a:ext cx="1152660" cy="466147"/>
          </a:xfrm>
          <a:prstGeom prst="rect">
            <a:avLst/>
          </a:prstGeom>
          <a:noFill/>
          <a:ln w="76200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1446" tIns="91446" rIns="91446" bIns="91446"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C0932D2-A4B3-90CB-A46C-98C9F25E85B4}"/>
              </a:ext>
            </a:extLst>
          </p:cNvPr>
          <p:cNvSpPr/>
          <p:nvPr/>
        </p:nvSpPr>
        <p:spPr bwMode="auto">
          <a:xfrm>
            <a:off x="35858410" y="20554730"/>
            <a:ext cx="1152660" cy="466147"/>
          </a:xfrm>
          <a:prstGeom prst="rect">
            <a:avLst/>
          </a:prstGeom>
          <a:noFill/>
          <a:ln w="76200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91446" tIns="91446" rIns="91446" bIns="91446"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DB193313-0FF0-ABDF-FA0E-04C8650E58A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519462" y="13540242"/>
            <a:ext cx="1513626" cy="1513626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DB675314-FDB3-05EE-66EC-44D27F5166E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948242" y="13178553"/>
            <a:ext cx="781578" cy="7815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670DA9-3B05-974E-1F82-0923AE8AE3B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2624178" y="17747674"/>
            <a:ext cx="3072726" cy="30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1359</TotalTime>
  <Words>162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黑体</vt:lpstr>
      <vt:lpstr>Arial</vt:lpstr>
      <vt:lpstr>Calibri</vt:lpstr>
      <vt:lpstr>Calibri Light</vt:lpstr>
      <vt:lpstr>Office 主题​​</vt:lpstr>
      <vt:lpstr>vSoC: Efficient Virtual System-on-Chip  on Heterogeneous Hardware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Nationwide Study on Cellular Reliability: Measurement, Analysis, and Enhancements</dc:title>
  <dc:creator>林 灏</dc:creator>
  <cp:lastModifiedBy>Jiaxing Qiu</cp:lastModifiedBy>
  <cp:revision>274</cp:revision>
  <dcterms:created xsi:type="dcterms:W3CDTF">2021-08-23T05:02:12Z</dcterms:created>
  <dcterms:modified xsi:type="dcterms:W3CDTF">2024-11-17T12:02:51Z</dcterms:modified>
</cp:coreProperties>
</file>